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7" r:id="rId4"/>
    <p:sldId id="279" r:id="rId5"/>
    <p:sldId id="282" r:id="rId6"/>
    <p:sldId id="283" r:id="rId7"/>
    <p:sldId id="284" r:id="rId8"/>
    <p:sldId id="285" r:id="rId9"/>
    <p:sldId id="280" r:id="rId10"/>
    <p:sldId id="281" r:id="rId11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Montserrat" panose="020B060402020202020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40" roundtripDataSignature="AMtx7mgWGb1Fm5ySayhzAVgftqVoBGxTy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40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43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92" name="Google Shape;392;p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33" name="Google Shape;233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9" name="Google Shape;299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45543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512776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66297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0" name="Google Shape;380;p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6343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87" name="Google Shape;387;p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1" name="Google Shape;11;p28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8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" name="Google Shape;14;p2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" name="Google Shape;15;p28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" name="Google Shape;16;p28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17;p28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" name="Google Shape;18;p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" name="Google Shape;19;p28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8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2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28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2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28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28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28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8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31" name="Google Shape;31;p2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7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37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37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37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40" name="Google Shape;140;p37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37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" name="Google Shape;142;p37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" name="Google Shape;143;p37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" name="Google Shape;144;p37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" name="Google Shape;145;p37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37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3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37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" name="Google Shape;149;p37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" name="Google Shape;150;p37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" name="Google Shape;151;p37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" name="Google Shape;152;p37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" name="Google Shape;153;p37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" name="Google Shape;154;p37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" name="Google Shape;155;p37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" name="Google Shape;156;p37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3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37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59" name="Google Shape;159;p37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38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38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38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6" name="Google Shape;166;p3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67" name="Google Shape;167;p3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" name="Google Shape;168;p3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69" name="Google Shape;169;p38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38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38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39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39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" name="Google Shape;176;p39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77" name="Google Shape;177;p39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3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79" name="Google Shape;179;p3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3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3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3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4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4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" name="Google Shape;186;p4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" name="Google Shape;187;p4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" name="Google Shape;188;p4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" name="Google Shape;189;p4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" name="Google Shape;190;p4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" name="Google Shape;191;p4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" name="Google Shape;192;p4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" name="Google Shape;193;p4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" name="Google Shape;194;p4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" name="Google Shape;195;p4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" name="Google Shape;196;p4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" name="Google Shape;197;p4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4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" name="Google Shape;199;p4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" name="Google Shape;200;p4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" name="Google Shape;201;p4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" name="Google Shape;202;p4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3" name="Google Shape;203;p40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40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06" name="Google Shape;206;p40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40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40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40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4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42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4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4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42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4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217" name="Google Shape;217;p4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4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4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1" name="Google Shape;221;p4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222" name="Google Shape;222;p4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4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9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9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9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9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0" name="Google Shape;40;p2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1" name="Google Shape;41;p2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2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4" name="Google Shape;44;p2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3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8" name="Google Shape;48;p30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3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30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3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30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3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30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30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30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30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30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3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30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3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30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30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31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70" name="Google Shape;70;p31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6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71" name="Google Shape;71;p31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74" name="Google Shape;74;p31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31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2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32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32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32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32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32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32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3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5" name="Google Shape;85;p3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3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7" name="Google Shape;87;p32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33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33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33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33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33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33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6" name="Google Shape;96;p33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7" name="Google Shape;97;p3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" name="Google Shape;98;p3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9" name="Google Shape;99;p33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01" name="Google Shape;101;p33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4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4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34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34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7" name="Google Shape;107;p3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08" name="Google Shape;108;p3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3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10" name="Google Shape;110;p3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3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34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5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5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35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35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9" name="Google Shape;119;p35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20" name="Google Shape;120;p3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3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2" name="Google Shape;122;p3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6"/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36"/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36"/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6"/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9" name="Google Shape;129;p3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30" name="Google Shape;130;p3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1" name="Google Shape;131;p3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2" name="Google Shape;132;p3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36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://editorarealize.com.br/revistas/cintedi/trabalhos/Modalidade_1datahora_07_10_2014_16_44_33_idinscrito_387_654ecb08429600021f5e35b9dc5266d9.pdf" TargetMode="External"/><Relationship Id="rId3" Type="http://schemas.openxmlformats.org/officeDocument/2006/relationships/hyperlink" Target="https://bit.ly/2OGJBzi" TargetMode="External"/><Relationship Id="rId7" Type="http://schemas.openxmlformats.org/officeDocument/2006/relationships/hyperlink" Target="http://vencerautismo.org/2019/02/visao-geral-do-autismo-nao-verbal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bge.gov.br/apps/populacao/projecao/" TargetMode="External"/><Relationship Id="rId11" Type="http://schemas.openxmlformats.org/officeDocument/2006/relationships/hyperlink" Target="http://www.br-ie.org/pub/index.php/sbie/article/download/7569/5365" TargetMode="External"/><Relationship Id="rId5" Type="http://schemas.openxmlformats.org/officeDocument/2006/relationships/hyperlink" Target="https://bit.ly/2EbeUhL" TargetMode="External"/><Relationship Id="rId10" Type="http://schemas.openxmlformats.org/officeDocument/2006/relationships/hyperlink" Target="https://maicokrause.com/images/artigos/2016---IV-ERIN-3---Autismo-Projeto-Integrar_-Um-aplicativo-mvel-para--incluso-de-crianas-com-Transtorno-do-Espectro-Autista.pdf" TargetMode="External"/><Relationship Id="rId4" Type="http://schemas.openxmlformats.org/officeDocument/2006/relationships/hyperlink" Target="https://bit.ly/2r0cHMU" TargetMode="External"/><Relationship Id="rId9" Type="http://schemas.openxmlformats.org/officeDocument/2006/relationships/hyperlink" Target="https://www.grupoconduzir.com.br/2018/08/como-o-uso-da-tecnologia-pode-ajudar-desenvolver-criancas-com-autism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"/>
          <p:cNvSpPr txBox="1">
            <a:spLocks noGrp="1"/>
          </p:cNvSpPr>
          <p:nvPr>
            <p:ph type="title"/>
          </p:nvPr>
        </p:nvSpPr>
        <p:spPr>
          <a:xfrm>
            <a:off x="250563" y="876699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pt-BR" sz="4800"/>
              <a:t>Amigo Azul</a:t>
            </a:r>
            <a:endParaRPr sz="4800"/>
          </a:p>
        </p:txBody>
      </p:sp>
      <p:sp>
        <p:nvSpPr>
          <p:cNvPr id="229" name="Google Shape;229;p1"/>
          <p:cNvSpPr txBox="1">
            <a:spLocks noGrp="1"/>
          </p:cNvSpPr>
          <p:nvPr>
            <p:ph type="subTitle" idx="4294967295"/>
          </p:nvPr>
        </p:nvSpPr>
        <p:spPr>
          <a:xfrm rot="626">
            <a:off x="250681" y="2322079"/>
            <a:ext cx="6586537" cy="1289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None/>
            </a:pPr>
            <a:r>
              <a:rPr lang="pt-BR" sz="13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APLICAÇÃO MOBILE PARA AUXILIAR A COMUNICAÇÃO ALTERNATIVA E DESENVOLVIMENTO PEDAGÓGICO DE PESSOAS COM TRANSTORNO DO ESPECTRO AUTISTA (TEA).</a:t>
            </a:r>
            <a:endParaRPr sz="13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300"/>
              <a:buFont typeface="Lato"/>
              <a:buNone/>
            </a:pPr>
            <a:endParaRPr sz="1300" b="0" i="0" u="none" strike="noStrike" cap="none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0" name="Google Shape;230;p1"/>
          <p:cNvSpPr txBox="1"/>
          <p:nvPr/>
        </p:nvSpPr>
        <p:spPr>
          <a:xfrm>
            <a:off x="4961400" y="3511209"/>
            <a:ext cx="2345400" cy="7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Lucas Pinheiro 	</a:t>
            </a:r>
            <a:endParaRPr sz="18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pt-BR" sz="1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Thaise Vaz</a:t>
            </a:r>
            <a:endParaRPr sz="18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26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2711668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Referências Bibliográficas</a:t>
            </a:r>
            <a:endParaRPr/>
          </a:p>
        </p:txBody>
      </p:sp>
      <p:cxnSp>
        <p:nvCxnSpPr>
          <p:cNvPr id="395" name="Google Shape;395;p26"/>
          <p:cNvCxnSpPr/>
          <p:nvPr/>
        </p:nvCxnSpPr>
        <p:spPr>
          <a:xfrm>
            <a:off x="2957867" y="99897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96" name="Google Shape;396;p26"/>
          <p:cNvSpPr txBox="1"/>
          <p:nvPr/>
        </p:nvSpPr>
        <p:spPr>
          <a:xfrm>
            <a:off x="2957867" y="171750"/>
            <a:ext cx="5644055" cy="52091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TRANSTORNO DO ESPECTRO AUTISTA TEA – Disponível em: &lt;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https://bit.ly/2OGJBzi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 . Acesso em 30 julho 2019. 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DIRETRIZES DE ATENÇÃO E REABILITAÇÃO DE PESSOAS COM TRANSTORNO DO ESPECTRO DO AUTISMO, Disponível em: &lt;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https://bit.ly/2r0cHMU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30 julho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SMARTPHONES EM USO NO BRASIL, Disponível em: &lt; 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https://bit.ly/2EbeUhL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&gt;. Acesso em 01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POPULAÇÃO BRASILEIRA, Disponível em: &lt;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https://www.ibge.gov.br/apps/populacao/projecao/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30 julho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VISÃO GERAL DO AUTISMO NÃO VERBAL, Disponível em: &lt; 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http://vencerautismo.org/2019/02/visao-geral-do-autismo-nao-verbal/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&gt;. Acesso em 03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AUTISMO: A TECNOLOGIA COMO FERRAMENTA ASSISTIVA AO PROCESSO DE ENSINO E APRENDIZAGEM DE UMA CRIANÇA DENTRO DO ESPECTRO – Disponível em: 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http://editorarealize.com.br/revistas/cintedi/trabalhos/Modalidade_1datahora_07_10_2014_16_44_33_idinscrito_387_654ecb08429600021f5e35b9dc5266d9.pdf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.Acesso em: 01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COMO O USO DA TECNOLOGIA PODE AJUDAR A DESENVOLVER CRIANÇAS COM AUTISMO – Disponível em: &lt; 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https://www.grupoconduzir.com.br/2018/08/como-o-uso-da-tecnologia-pode-ajudar-desenvolver-criancas-com-autismo/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em: 01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AUTISMO PROJETO INTEGRAR: UM APLICATIVO MÓVEL PARA INCLUSÃO DE CRIANÇAS COM TRANSTORNO DO ESPECTRO AUTISTA – Disponível em: &lt;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10"/>
              </a:rPr>
              <a:t>https://maicokrause.com/images/artigos/2016---IV-ERIN-3---Autismo-Projeto-Integrar_-Um-aplicativo-mvel-para--incluso-de-crianas-com-Transtorno-do-Espectro-Autista.pdf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5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COTIDIANO: UM SOFTWARE PARA AUXILIAR CRIANÇAS AUTISTAS EM SUAS ATIVIDADES DIÁRIAS – Disponível em: &lt; </a:t>
            </a:r>
            <a:r>
              <a:rPr lang="pt-BR" sz="1050" b="0" i="0" u="sng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  <a:hlinkClick r:id="rId11"/>
              </a:rPr>
              <a:t>www.br-ie.org/pub/index.php/sbie/article/download/7569/5365</a:t>
            </a:r>
            <a:r>
              <a:rPr lang="pt-BR" sz="105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&gt;. Acesso em 5 agosto 2019.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"/>
          <p:cNvSpPr txBox="1">
            <a:spLocks noGrp="1"/>
          </p:cNvSpPr>
          <p:nvPr>
            <p:ph type="title"/>
          </p:nvPr>
        </p:nvSpPr>
        <p:spPr>
          <a:xfrm>
            <a:off x="0" y="261257"/>
            <a:ext cx="3125037" cy="432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TEA – TRANSTORNO DO ESPECTRO AUTISTA</a:t>
            </a:r>
            <a:endParaRPr/>
          </a:p>
        </p:txBody>
      </p:sp>
      <p:cxnSp>
        <p:nvCxnSpPr>
          <p:cNvPr id="236" name="Google Shape;236;p2"/>
          <p:cNvCxnSpPr/>
          <p:nvPr/>
        </p:nvCxnSpPr>
        <p:spPr>
          <a:xfrm>
            <a:off x="3171539" y="1051525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37" name="Google Shape;237;p2"/>
          <p:cNvSpPr txBox="1">
            <a:spLocks noGrp="1"/>
          </p:cNvSpPr>
          <p:nvPr>
            <p:ph type="body" idx="1"/>
          </p:nvPr>
        </p:nvSpPr>
        <p:spPr>
          <a:xfrm>
            <a:off x="3218042" y="952500"/>
            <a:ext cx="5726261" cy="2943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pt-BR" sz="1600">
                <a:solidFill>
                  <a:schemeClr val="lt1"/>
                </a:solidFill>
              </a:rPr>
              <a:t>	O Transtorno do Espectro Autista (TEA) engloba diferentes condições marcadas por perturbações do desenvolvimento neurológico com três características fundamentais, que podem manifestar-se em conjunto ou isoladamente. São elas: </a:t>
            </a:r>
            <a:r>
              <a:rPr lang="pt-BR" sz="1600" b="1" i="1">
                <a:solidFill>
                  <a:schemeClr val="lt1"/>
                </a:solidFill>
              </a:rPr>
              <a:t>dificuldade de comunicação  </a:t>
            </a:r>
            <a:r>
              <a:rPr lang="pt-BR" sz="1600">
                <a:solidFill>
                  <a:schemeClr val="lt1"/>
                </a:solidFill>
              </a:rPr>
              <a:t>por deficiência no domínio da linguagem, </a:t>
            </a:r>
            <a:r>
              <a:rPr lang="pt-BR" sz="1600" b="1" i="1">
                <a:solidFill>
                  <a:schemeClr val="lt1"/>
                </a:solidFill>
              </a:rPr>
              <a:t>dificuldade de socialização </a:t>
            </a:r>
            <a:r>
              <a:rPr lang="pt-BR" sz="1600">
                <a:solidFill>
                  <a:schemeClr val="lt1"/>
                </a:solidFill>
              </a:rPr>
              <a:t>e </a:t>
            </a:r>
            <a:r>
              <a:rPr lang="pt-BR" sz="1600" b="1" i="1">
                <a:solidFill>
                  <a:schemeClr val="lt1"/>
                </a:solidFill>
              </a:rPr>
              <a:t>padrão de comportamento restritivo e repetitivo</a:t>
            </a:r>
            <a:r>
              <a:rPr lang="pt-BR" sz="1600">
                <a:solidFill>
                  <a:schemeClr val="lt1"/>
                </a:solidFill>
              </a:rPr>
              <a:t> </a:t>
            </a:r>
            <a:r>
              <a:rPr lang="pt-BR" sz="1600" b="1">
                <a:solidFill>
                  <a:schemeClr val="lt1"/>
                </a:solidFill>
              </a:rPr>
              <a:t>(Varella, Maria Helena).</a:t>
            </a:r>
            <a:endParaRPr sz="16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2"/>
          <p:cNvSpPr txBox="1">
            <a:spLocks noGrp="1"/>
          </p:cNvSpPr>
          <p:nvPr>
            <p:ph type="title"/>
          </p:nvPr>
        </p:nvSpPr>
        <p:spPr>
          <a:xfrm>
            <a:off x="115615" y="1882964"/>
            <a:ext cx="169239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/>
              <a:t>MODELO LÓGICO</a:t>
            </a:r>
            <a:endParaRPr/>
          </a:p>
        </p:txBody>
      </p:sp>
      <p:cxnSp>
        <p:nvCxnSpPr>
          <p:cNvPr id="302" name="Google Shape;302;p12"/>
          <p:cNvCxnSpPr/>
          <p:nvPr/>
        </p:nvCxnSpPr>
        <p:spPr>
          <a:xfrm>
            <a:off x="1887604" y="972304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03" name="Google Shape;303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67198" y="426027"/>
            <a:ext cx="7061188" cy="44577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19FF215-6555-409B-A122-06FAD55836EE}"/>
              </a:ext>
            </a:extLst>
          </p:cNvPr>
          <p:cNvSpPr txBox="1"/>
          <p:nvPr/>
        </p:nvSpPr>
        <p:spPr>
          <a:xfrm>
            <a:off x="2466754" y="468833"/>
            <a:ext cx="63626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rgbClr val="FF0000"/>
                </a:solidFill>
              </a:rPr>
              <a:t>Veja se tem a necessidade de arrumar isso...</a:t>
            </a:r>
          </a:p>
          <a:p>
            <a:r>
              <a:rPr lang="pt-BR" sz="2400" dirty="0">
                <a:solidFill>
                  <a:srgbClr val="FF0000"/>
                </a:solidFill>
              </a:rPr>
              <a:t>Caso contrario só apagar esse texto...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>
            <a:spLocks noGrp="1"/>
          </p:cNvSpPr>
          <p:nvPr>
            <p:ph type="title"/>
          </p:nvPr>
        </p:nvSpPr>
        <p:spPr>
          <a:xfrm>
            <a:off x="116957" y="1856295"/>
            <a:ext cx="1997943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solidFill>
                  <a:schemeClr val="lt1"/>
                </a:solidFill>
              </a:rPr>
              <a:t>Comandos</a:t>
            </a:r>
            <a:br>
              <a:rPr lang="pt-BR" dirty="0">
                <a:solidFill>
                  <a:schemeClr val="lt1"/>
                </a:solidFill>
              </a:rPr>
            </a:br>
            <a:r>
              <a:rPr lang="pt-BR" dirty="0">
                <a:solidFill>
                  <a:schemeClr val="lt1"/>
                </a:solidFill>
              </a:rPr>
              <a:t> SQL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2158469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AEBA3805-F283-47DF-8AA3-1EC9AA877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11011" y="159488"/>
            <a:ext cx="6816032" cy="46251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>
            <a:spLocks noGrp="1"/>
          </p:cNvSpPr>
          <p:nvPr>
            <p:ph type="title"/>
          </p:nvPr>
        </p:nvSpPr>
        <p:spPr>
          <a:xfrm>
            <a:off x="116957" y="1856295"/>
            <a:ext cx="1382234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solidFill>
                  <a:schemeClr val="lt1"/>
                </a:solidFill>
              </a:rPr>
              <a:t>Tabelas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1733167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E8396E-CD9B-4213-AB6A-08D756C5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9726" y="154055"/>
            <a:ext cx="6696557" cy="4835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564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1701209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solidFill>
                  <a:schemeClr val="lt1"/>
                </a:solidFill>
              </a:rPr>
              <a:t>Tabela</a:t>
            </a:r>
            <a:br>
              <a:rPr lang="pt-BR" dirty="0">
                <a:solidFill>
                  <a:schemeClr val="lt1"/>
                </a:solidFill>
              </a:rPr>
            </a:br>
            <a:r>
              <a:rPr lang="pt-BR" dirty="0">
                <a:solidFill>
                  <a:schemeClr val="lt1"/>
                </a:solidFill>
              </a:rPr>
              <a:t>Usuarios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1733167" y="972303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E8396E-CD9B-4213-AB6A-08D756C5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847602" y="637841"/>
            <a:ext cx="7249701" cy="379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883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2509344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solidFill>
                  <a:schemeClr val="lt1"/>
                </a:solidFill>
              </a:rPr>
              <a:t>Tabela</a:t>
            </a:r>
            <a:br>
              <a:rPr lang="pt-BR" dirty="0">
                <a:solidFill>
                  <a:schemeClr val="lt1"/>
                </a:solidFill>
              </a:rPr>
            </a:br>
            <a:r>
              <a:rPr lang="pt-BR" dirty="0">
                <a:solidFill>
                  <a:schemeClr val="lt1"/>
                </a:solidFill>
              </a:rPr>
              <a:t>Comunicação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2509344" y="972304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E8396E-CD9B-4213-AB6A-08D756C5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615609" y="678694"/>
            <a:ext cx="6481694" cy="371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07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24"/>
          <p:cNvSpPr txBox="1">
            <a:spLocks noGrp="1"/>
          </p:cNvSpPr>
          <p:nvPr>
            <p:ph type="title"/>
          </p:nvPr>
        </p:nvSpPr>
        <p:spPr>
          <a:xfrm>
            <a:off x="0" y="1856294"/>
            <a:ext cx="1945757" cy="14309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Century Gothic"/>
              <a:buNone/>
            </a:pPr>
            <a:r>
              <a:rPr lang="pt-BR" dirty="0">
                <a:solidFill>
                  <a:schemeClr val="lt1"/>
                </a:solidFill>
              </a:rPr>
              <a:t>Tabela</a:t>
            </a:r>
            <a:br>
              <a:rPr lang="pt-BR" dirty="0">
                <a:solidFill>
                  <a:schemeClr val="lt1"/>
                </a:solidFill>
              </a:rPr>
            </a:br>
            <a:r>
              <a:rPr lang="pt-BR" dirty="0">
                <a:solidFill>
                  <a:schemeClr val="lt1"/>
                </a:solidFill>
              </a:rPr>
              <a:t>Atividades</a:t>
            </a:r>
            <a:endParaRPr dirty="0">
              <a:solidFill>
                <a:schemeClr val="lt1"/>
              </a:solidFill>
            </a:endParaRPr>
          </a:p>
        </p:txBody>
      </p:sp>
      <p:cxnSp>
        <p:nvCxnSpPr>
          <p:cNvPr id="383" name="Google Shape;383;p24"/>
          <p:cNvCxnSpPr/>
          <p:nvPr/>
        </p:nvCxnSpPr>
        <p:spPr>
          <a:xfrm>
            <a:off x="2073409" y="972302"/>
            <a:ext cx="0" cy="3198892"/>
          </a:xfrm>
          <a:prstGeom prst="straightConnector1">
            <a:avLst/>
          </a:prstGeom>
          <a:noFill/>
          <a:ln w="19050" cap="flat" cmpd="sng">
            <a:solidFill>
              <a:schemeClr val="lt1">
                <a:alpha val="60000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C0E8396E-CD9B-4213-AB6A-08D756C5C02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201060" y="735250"/>
            <a:ext cx="6891779" cy="352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4138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25"/>
          <p:cNvSpPr txBox="1"/>
          <p:nvPr/>
        </p:nvSpPr>
        <p:spPr>
          <a:xfrm>
            <a:off x="1135117" y="1928775"/>
            <a:ext cx="7268308" cy="102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</a:pPr>
            <a:r>
              <a:rPr lang="pt-BR" sz="4800" b="0" i="0" u="none" strike="noStrike" cap="none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Referências Bibliográficas</a:t>
            </a:r>
            <a:endParaRPr sz="4800" b="0" i="0" u="none" strike="noStrike" cap="none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382</Words>
  <Application>Microsoft Office PowerPoint</Application>
  <PresentationFormat>On-screen Show (16:9)</PresentationFormat>
  <Paragraphs>25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Century Gothic</vt:lpstr>
      <vt:lpstr>Arial</vt:lpstr>
      <vt:lpstr>Montserrat</vt:lpstr>
      <vt:lpstr>Lato</vt:lpstr>
      <vt:lpstr>Focus</vt:lpstr>
      <vt:lpstr>Amigo Azul</vt:lpstr>
      <vt:lpstr>TEA – TRANSTORNO DO ESPECTRO AUTISTA</vt:lpstr>
      <vt:lpstr>MODELO LÓGICO</vt:lpstr>
      <vt:lpstr>Comandos  SQL</vt:lpstr>
      <vt:lpstr>Tabelas</vt:lpstr>
      <vt:lpstr>Tabela Usuarios</vt:lpstr>
      <vt:lpstr>Tabela Comunicação</vt:lpstr>
      <vt:lpstr>Tabela Atividades</vt:lpstr>
      <vt:lpstr>PowerPoint Presentation</vt:lpstr>
      <vt:lpstr>Referências Bibliográficas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Amigo Azul</dc:title>
  <dc:creator>UniCesumar</dc:creator>
  <cp:lastModifiedBy>LuCaS Ps</cp:lastModifiedBy>
  <cp:revision>4</cp:revision>
  <dcterms:modified xsi:type="dcterms:W3CDTF">2019-10-06T16:48:07Z</dcterms:modified>
</cp:coreProperties>
</file>